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576" r:id="rId2"/>
    <p:sldId id="673" r:id="rId3"/>
    <p:sldId id="580" r:id="rId4"/>
    <p:sldId id="704" r:id="rId5"/>
    <p:sldId id="660" r:id="rId6"/>
    <p:sldId id="605" r:id="rId7"/>
    <p:sldId id="604" r:id="rId8"/>
    <p:sldId id="608" r:id="rId9"/>
    <p:sldId id="676" r:id="rId10"/>
    <p:sldId id="674" r:id="rId11"/>
    <p:sldId id="675" r:id="rId12"/>
    <p:sldId id="677" r:id="rId13"/>
    <p:sldId id="679" r:id="rId14"/>
    <p:sldId id="678" r:id="rId15"/>
    <p:sldId id="698" r:id="rId16"/>
    <p:sldId id="693" r:id="rId17"/>
    <p:sldId id="695" r:id="rId18"/>
    <p:sldId id="703" r:id="rId19"/>
    <p:sldId id="689" r:id="rId20"/>
    <p:sldId id="700" r:id="rId21"/>
    <p:sldId id="702" r:id="rId22"/>
    <p:sldId id="705" r:id="rId23"/>
    <p:sldId id="614" r:id="rId24"/>
    <p:sldId id="616" r:id="rId25"/>
    <p:sldId id="640" r:id="rId26"/>
    <p:sldId id="618" r:id="rId27"/>
    <p:sldId id="619" r:id="rId28"/>
    <p:sldId id="686" r:id="rId29"/>
    <p:sldId id="709" r:id="rId30"/>
    <p:sldId id="690" r:id="rId31"/>
    <p:sldId id="706" r:id="rId32"/>
    <p:sldId id="627" r:id="rId33"/>
    <p:sldId id="707" r:id="rId34"/>
    <p:sldId id="708" r:id="rId3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6"/>
            <p14:sldId id="673"/>
            <p14:sldId id="580"/>
            <p14:sldId id="704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98"/>
            <p14:sldId id="693"/>
            <p14:sldId id="695"/>
            <p14:sldId id="703"/>
            <p14:sldId id="689"/>
            <p14:sldId id="700"/>
            <p14:sldId id="702"/>
            <p14:sldId id="705"/>
            <p14:sldId id="614"/>
            <p14:sldId id="616"/>
            <p14:sldId id="640"/>
            <p14:sldId id="618"/>
            <p14:sldId id="619"/>
            <p14:sldId id="686"/>
            <p14:sldId id="709"/>
            <p14:sldId id="690"/>
            <p14:sldId id="706"/>
            <p14:sldId id="627"/>
            <p14:sldId id="707"/>
            <p14:sldId id="7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CC00"/>
    <a:srgbClr val="D8C7EE"/>
    <a:srgbClr val="E3F1D9"/>
    <a:srgbClr val="0092FF"/>
    <a:srgbClr val="F0D0D5"/>
    <a:srgbClr val="D9D08E"/>
    <a:srgbClr val="56D72C"/>
    <a:srgbClr val="FF8CD8"/>
    <a:srgbClr val="FF8B00"/>
    <a:srgbClr val="1F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4" autoAdjust="0"/>
    <p:restoredTop sz="96949" autoAdjust="0"/>
  </p:normalViewPr>
  <p:slideViewPr>
    <p:cSldViewPr>
      <p:cViewPr varScale="1">
        <p:scale>
          <a:sx n="103" d="100"/>
          <a:sy n="103" d="100"/>
        </p:scale>
        <p:origin x="208" y="1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NumPy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  <a:p>
            <a:endParaRPr lang="en-US" dirty="0"/>
          </a:p>
          <a:p>
            <a:r>
              <a:rPr lang="en-US" dirty="0" err="1"/>
              <a:t>Braodcasting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Imagine what happens if we have a stride of 0</a:t>
            </a:r>
          </a:p>
          <a:p>
            <a:r>
              <a:rPr lang="en-US" dirty="0"/>
              <a:t>It allows us to replicate the </a:t>
            </a:r>
            <a:r>
              <a:rPr lang="en-US" dirty="0" err="1"/>
              <a:t>sae</a:t>
            </a:r>
            <a:r>
              <a:rPr lang="en-US" dirty="0"/>
              <a:t> row without allocating extra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it’s a 0?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 kaleidoscope metaphor, it’s an </a:t>
            </a:r>
            <a:r>
              <a:rPr lang="en-US" dirty="0" err="1"/>
              <a:t>aritifical</a:t>
            </a:r>
            <a:r>
              <a:rPr lang="en-US" dirty="0"/>
              <a:t> way to replicate something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only need to look at the arrays but al</a:t>
            </a:r>
          </a:p>
          <a:p>
            <a:endParaRPr lang="en-US" dirty="0"/>
          </a:p>
          <a:p>
            <a:r>
              <a:rPr lang="en-US" dirty="0"/>
              <a:t>NumPy kaleidoscope on looking at  the memory block </a:t>
            </a:r>
            <a:r>
              <a:rPr lang="en-US" dirty="0">
                <a:sym typeface="Wingdings" pitchFamily="2" charset="2"/>
              </a:rPr>
              <a:t> efficient operations</a:t>
            </a:r>
          </a:p>
          <a:p>
            <a:r>
              <a:rPr lang="en-US" dirty="0">
                <a:sym typeface="Wingdings" pitchFamily="2" charset="2"/>
              </a:rPr>
              <a:t>But we can also do stuff and not only look at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9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`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3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Inefficient algorithms stay inefficient</a:t>
            </a: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NumPy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sets of operations </a:t>
            </a:r>
          </a:p>
          <a:p>
            <a:r>
              <a:rPr lang="en-US" dirty="0"/>
              <a:t>1.Only change metadata</a:t>
            </a:r>
          </a:p>
          <a:p>
            <a:r>
              <a:rPr lang="en-US" dirty="0"/>
              <a:t>2. New memory block is allocated </a:t>
            </a:r>
            <a:r>
              <a:rPr lang="en-US" dirty="0">
                <a:sym typeface="Wingdings" pitchFamily="2" charset="2"/>
              </a:rPr>
              <a:t> return a copy (we 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29757" y="297248"/>
            <a:ext cx="44068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There are NumPy operations that can be performed just by changing the metadata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0C21F17-8157-FADE-0452-073829313963}"/>
              </a:ext>
            </a:extLst>
          </p:cNvPr>
          <p:cNvSpPr txBox="1"/>
          <p:nvPr/>
        </p:nvSpPr>
        <p:spPr>
          <a:xfrm>
            <a:off x="421297" y="1486890"/>
            <a:ext cx="30506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very efficient --</a:t>
            </a:r>
            <a:r>
              <a:rPr lang="en-US" dirty="0"/>
              <a:t>&gt; </a:t>
            </a:r>
            <a:r>
              <a:rPr lang="en-US" b="1" dirty="0"/>
              <a:t>O(1)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33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39034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3429000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1313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6419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CFBAE3-44B6-A356-64DE-C548C3BA10C3}"/>
              </a:ext>
            </a:extLst>
          </p:cNvPr>
          <p:cNvSpPr txBox="1"/>
          <p:nvPr/>
        </p:nvSpPr>
        <p:spPr>
          <a:xfrm>
            <a:off x="4504318" y="3214717"/>
            <a:ext cx="2855028" cy="646331"/>
          </a:xfrm>
          <a:prstGeom prst="rect">
            <a:avLst/>
          </a:prstGeom>
          <a:solidFill>
            <a:srgbClr val="E3F1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case new memory needs to be allocated</a:t>
            </a:r>
            <a:endParaRPr lang="en-US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CBC920-951A-D5D8-ABBB-B08E73BA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2322"/>
              </p:ext>
            </p:extLst>
          </p:nvPr>
        </p:nvGraphicFramePr>
        <p:xfrm>
          <a:off x="1212146" y="3891652"/>
          <a:ext cx="1468962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9FF605-9CC6-B8B6-E614-1E9BA4290B61}"/>
              </a:ext>
            </a:extLst>
          </p:cNvPr>
          <p:cNvSpPr txBox="1"/>
          <p:nvPr/>
        </p:nvSpPr>
        <p:spPr>
          <a:xfrm>
            <a:off x="529604" y="3449313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8C7EE"/>
                </a:solidFill>
              </a:rPr>
              <a:t>Another memory block</a:t>
            </a:r>
            <a:endParaRPr lang="en-CH" b="1" dirty="0">
              <a:solidFill>
                <a:srgbClr val="D8C7EE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9C37957-2B24-B40E-13D0-BE18EF52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357269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6584E5-CD2A-B42F-B59C-D403E4BC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5824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0A1E10A-7C5E-CADB-7A9C-35CDE368E9CD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497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AB595AD-5A35-FF37-9562-16DBE212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indexing in NumPy – reference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DCEB-C902-4DA4-559C-CF95FBC7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B65E9-86A7-4746-DA71-F3E0503B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7F01-5EDC-2805-32CD-AB6A9E24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0388936B-3721-BC25-2173-32D9B970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44" y="1340768"/>
            <a:ext cx="6694512" cy="51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</a:t>
            </a:r>
            <a:r>
              <a:rPr lang="en-CH" sz="3200"/>
              <a:t>a </a:t>
            </a:r>
            <a:r>
              <a:rPr lang="en-US" sz="3200" dirty="0"/>
              <a:t>“</a:t>
            </a:r>
            <a:r>
              <a:rPr lang="en-CH" sz="3200" b="1"/>
              <a:t>view</a:t>
            </a:r>
            <a:r>
              <a:rPr lang="en-US" sz="3200" b="1" dirty="0"/>
              <a:t> “ of the original memory block</a:t>
            </a:r>
            <a:r>
              <a:rPr lang="en-CH" sz="3200"/>
              <a:t>, </a:t>
            </a:r>
            <a:r>
              <a:rPr lang="en-CH" sz="3200" dirty="0"/>
              <a:t>otherwise a new </a:t>
            </a:r>
            <a:r>
              <a:rPr lang="en-CH" sz="3200"/>
              <a:t>memory block </a:t>
            </a:r>
            <a:r>
              <a:rPr lang="en-CH" sz="3200" dirty="0"/>
              <a:t>needs to </a:t>
            </a:r>
            <a:r>
              <a:rPr lang="en-CH" sz="3200"/>
              <a:t>be allocated</a:t>
            </a:r>
            <a:r>
              <a:rPr lang="en-US" sz="3200" dirty="0"/>
              <a:t>, returning a </a:t>
            </a:r>
            <a:r>
              <a:rPr lang="en-US" sz="3200" b="1" dirty="0"/>
              <a:t>“copy”</a:t>
            </a:r>
            <a:endParaRPr lang="en-CH" sz="32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838200" y="3871179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026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0B451B4C-B58A-6A07-2C5D-1380F189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15945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BAD-B6BC-4F66-2082-609F1CC7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44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62AFA2-9403-C60D-AB62-6A8F5F4A2108}"/>
              </a:ext>
            </a:extLst>
          </p:cNvPr>
          <p:cNvGrpSpPr/>
          <p:nvPr/>
        </p:nvGrpSpPr>
        <p:grpSpPr>
          <a:xfrm>
            <a:off x="6814753" y="287474"/>
            <a:ext cx="4539047" cy="1017923"/>
            <a:chOff x="7544544" y="377602"/>
            <a:chExt cx="4539047" cy="10179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DA188-0421-1750-2FF8-A1F5832D6EC7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8D36C9E-B2E6-E160-55DA-03691CD4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7FCAD-A5CA-1F4C-3A76-9CC5D97E140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7A93DD-BB20-B3D3-E3B0-BE882D985413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33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843FC-6989-7AF7-59CA-65C1F7F7003B}"/>
              </a:ext>
            </a:extLst>
          </p:cNvPr>
          <p:cNvGrpSpPr/>
          <p:nvPr/>
        </p:nvGrpSpPr>
        <p:grpSpPr>
          <a:xfrm>
            <a:off x="4045527" y="5197229"/>
            <a:ext cx="4539047" cy="1040083"/>
            <a:chOff x="7432845" y="224587"/>
            <a:chExt cx="4539047" cy="10400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CF4C97-AFA3-BDF5-C0DC-CA4453E304BB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7CCD2C-F4A7-6E3C-610E-F4C59B3563A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C29C379-6E9E-A80C-B045-CB084432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E2088-2E69-D59D-C191-2E48A98FC74A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B8B333-AA04-DB22-58FB-5BBEF61673C4}"/>
              </a:ext>
            </a:extLst>
          </p:cNvPr>
          <p:cNvSpPr txBox="1">
            <a:spLocks/>
          </p:cNvSpPr>
          <p:nvPr/>
        </p:nvSpPr>
        <p:spPr>
          <a:xfrm>
            <a:off x="838200" y="1065672"/>
            <a:ext cx="10515600" cy="44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1282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6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chemeClr val="accent5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BA4E96D2-A9FF-6187-27A0-62E7A64EF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1" b="8175"/>
          <a:stretch/>
        </p:blipFill>
        <p:spPr bwMode="auto">
          <a:xfrm>
            <a:off x="7512099" y="4329970"/>
            <a:ext cx="3528392" cy="19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/>
              <a:t>NumPy </a:t>
            </a:r>
            <a:r>
              <a:rPr lang="en-CH" sz="3200" dirty="0"/>
              <a:t>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0" y="2125380"/>
            <a:ext cx="5544616" cy="337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5" t="3011" r="23610" b="3011"/>
          <a:stretch/>
        </p:blipFill>
        <p:spPr>
          <a:xfrm>
            <a:off x="7205717" y="1268760"/>
            <a:ext cx="4141156" cy="3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5832" cy="903635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Broadcasting notebook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761157"/>
            <a:ext cx="10515600" cy="469217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how NumPy treats arrays with different shapes during arithmetic operations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shape of the two arrays does not match in any dimension, the array with shape equal to 1 in that dimension is stretched to match the other shape.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D262AB-6A20-6C90-5CBA-9D9F8650E459}"/>
              </a:ext>
            </a:extLst>
          </p:cNvPr>
          <p:cNvGrpSpPr/>
          <p:nvPr/>
        </p:nvGrpSpPr>
        <p:grpSpPr>
          <a:xfrm>
            <a:off x="6814753" y="25083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8F781E-4D54-69F2-CEEB-EF71AD524A6A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D8C7B5-2CE7-9CBF-E4B7-ED498BD2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7BF6-A8C8-40B1-8E97-D053A30A794E}"/>
                </a:ext>
              </a:extLst>
            </p:cNvPr>
            <p:cNvSpPr txBox="1"/>
            <p:nvPr/>
          </p:nvSpPr>
          <p:spPr>
            <a:xfrm>
              <a:off x="8316096" y="377602"/>
              <a:ext cx="3482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Dive in Broadcasting </a:t>
              </a:r>
              <a:endParaRPr lang="en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99B32E-8409-2BC1-8799-D35876B72426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C6B92C-99A5-DBA6-D563-45CC2C827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>
            <a:off x="7112040" y="1907299"/>
            <a:ext cx="2210839" cy="1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6C167E-7690-EDF3-7150-DB38D3B7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7" y="1650787"/>
            <a:ext cx="2997125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5853217" y="3898631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602991" y="816942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794810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5"/>
          <a:stretch/>
        </p:blipFill>
        <p:spPr>
          <a:xfrm>
            <a:off x="6135077" y="2571693"/>
            <a:ext cx="5793571" cy="380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FDEC-BD66-3B1A-2A1A-675E4E6AE2F0}"/>
              </a:ext>
            </a:extLst>
          </p:cNvPr>
          <p:cNvSpPr txBox="1"/>
          <p:nvPr/>
        </p:nvSpPr>
        <p:spPr>
          <a:xfrm>
            <a:off x="343279" y="3210035"/>
            <a:ext cx="359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Basic operators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408368" y="94425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C31F-707D-2A11-F835-89705FD74B85}"/>
              </a:ext>
            </a:extLst>
          </p:cNvPr>
          <p:cNvSpPr txBox="1"/>
          <p:nvPr/>
        </p:nvSpPr>
        <p:spPr>
          <a:xfrm>
            <a:off x="6308416" y="1980129"/>
            <a:ext cx="49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50602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are NumPy </a:t>
            </a:r>
            <a:r>
              <a:rPr lang="en-CH" dirty="0">
                <a:highlight>
                  <a:srgbClr val="F0D0D5"/>
                </a:highlight>
              </a:rPr>
              <a:t>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1E5E77-6F1B-1518-925E-0A1E18B0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404147"/>
          </a:xfrm>
        </p:spPr>
        <p:txBody>
          <a:bodyPr/>
          <a:lstStyle/>
          <a:p>
            <a:r>
              <a:rPr lang="en-CH" dirty="0"/>
              <a:t>Open the notebook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numpy_vectorize</a:t>
            </a:r>
            <a:r>
              <a:rPr lang="en-CH" dirty="0"/>
              <a:t>, and follow the instructions!</a:t>
            </a:r>
          </a:p>
          <a:p>
            <a:r>
              <a:rPr lang="en-US" dirty="0"/>
              <a:t>Submit a PR for Issue #8 on</a:t>
            </a:r>
            <a:br>
              <a:rPr lang="en-CH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3" y="3068960"/>
            <a:ext cx="5432152" cy="30386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7464152" y="296900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8373287" y="3569326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1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AD5C-CA0E-4469-3878-8027B892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DC33F-5E5F-8A5D-6A54-3C100113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F6094-3310-19FD-44C0-CA5320E6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9EF6-1CA3-8DEC-87DC-6DD10B6B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174-93E7-EFC7-FCC5-82365196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7C974-0191-71EC-4F4A-2689301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DE08-23F9-911B-D21E-423D403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979D7-55D4-48D4-7F6F-D1F6305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1085984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9469-D1BA-0AB5-B349-7245F4B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681850"/>
            <a:ext cx="7772400" cy="3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. </a:t>
            </a:r>
            <a:r>
              <a:rPr lang="en-CH"/>
              <a:t>For </a:t>
            </a:r>
            <a:r>
              <a:rPr lang="en-CH" dirty="0"/>
              <a:t>this to be useful, we need to avoid 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FD2F-D4D0-8255-D1B5-8BECDACCE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" t="15829" r="73653" b="30528"/>
          <a:stretch/>
        </p:blipFill>
        <p:spPr>
          <a:xfrm>
            <a:off x="9228348" y="1180495"/>
            <a:ext cx="2016224" cy="19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/>
              <a:t>NumPy’s </a:t>
            </a:r>
            <a:r>
              <a:rPr lang="en-CH" sz="5400" dirty="0"/>
              <a:t>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107087</TotalTime>
  <Words>3259</Words>
  <Application>Microsoft Macintosh PowerPoint</Application>
  <PresentationFormat>Widescreen</PresentationFormat>
  <Paragraphs>877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Fancy indexing in NumPy – reference slide</vt:lpstr>
      <vt:lpstr>Operations that only change the metadata return a “view “ of the original memory block, otherwise a new memory block needs to be allocated, returning a “copy”</vt:lpstr>
      <vt:lpstr>NumPy views and copies</vt:lpstr>
      <vt:lpstr>NumPy views and copies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Broadcasting notebook summary</vt:lpstr>
      <vt:lpstr>PowerPoint Presentation</vt:lpstr>
      <vt:lpstr>For-loops in Python vs in C</vt:lpstr>
      <vt:lpstr>PowerPoint Presentation</vt:lpstr>
      <vt:lpstr>PowerPoint Presentation</vt:lpstr>
      <vt:lpstr>Exercise: vectorize the code</vt:lpstr>
      <vt:lpstr>For-loops in Python vs in C</vt:lpstr>
      <vt:lpstr>HERE INSERT Tabular Data SLIDES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1445</cp:revision>
  <cp:lastPrinted>2017-08-28T05:46:03Z</cp:lastPrinted>
  <dcterms:created xsi:type="dcterms:W3CDTF">2010-10-01T16:09:12Z</dcterms:created>
  <dcterms:modified xsi:type="dcterms:W3CDTF">2024-08-27T13:12:30Z</dcterms:modified>
</cp:coreProperties>
</file>